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0" r:id="rId1"/>
  </p:sldMasterIdLst>
  <p:notesMasterIdLst>
    <p:notesMasterId r:id="rId10"/>
  </p:notesMasterIdLst>
  <p:handoutMasterIdLst>
    <p:handoutMasterId r:id="rId11"/>
  </p:handoutMasterIdLst>
  <p:sldIdLst>
    <p:sldId id="516" r:id="rId2"/>
    <p:sldId id="543" r:id="rId3"/>
    <p:sldId id="517" r:id="rId4"/>
    <p:sldId id="558" r:id="rId5"/>
    <p:sldId id="544" r:id="rId6"/>
    <p:sldId id="545" r:id="rId7"/>
    <p:sldId id="554" r:id="rId8"/>
    <p:sldId id="557" r:id="rId9"/>
  </p:sldIdLst>
  <p:sldSz cx="8961438" cy="6721475"/>
  <p:notesSz cx="6808788" cy="9940925"/>
  <p:custDataLst>
    <p:tags r:id="rId12"/>
  </p:custDataLst>
  <p:defaultTextStyle>
    <a:defPPr>
      <a:defRPr lang="en-GB"/>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17">
          <p15:clr>
            <a:srgbClr val="A4A3A4"/>
          </p15:clr>
        </p15:guide>
        <p15:guide id="2" pos="3966">
          <p15:clr>
            <a:srgbClr val="A4A3A4"/>
          </p15:clr>
        </p15:guide>
      </p15:sldGuideLst>
    </p:ext>
    <p:ext uri="{2D200454-40CA-4A62-9FC3-DE9A4176ACB9}">
      <p15:notesGuideLst xmlns:p15="http://schemas.microsoft.com/office/powerpoint/2012/main">
        <p15:guide id="1" orient="horz" pos="3132">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BBAA"/>
    <a:srgbClr val="000000"/>
    <a:srgbClr val="002960"/>
    <a:srgbClr val="EF4632"/>
    <a:srgbClr val="FBFCBE"/>
    <a:srgbClr val="739D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40" autoAdjust="0"/>
    <p:restoredTop sz="97674" autoAdjust="0"/>
  </p:normalViewPr>
  <p:slideViewPr>
    <p:cSldViewPr snapToGrid="0">
      <p:cViewPr varScale="1">
        <p:scale>
          <a:sx n="86" d="100"/>
          <a:sy n="86" d="100"/>
        </p:scale>
        <p:origin x="1056" y="60"/>
      </p:cViewPr>
      <p:guideLst>
        <p:guide orient="horz" pos="2117"/>
        <p:guide pos="396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4" d="100"/>
          <a:sy n="64" d="100"/>
        </p:scale>
        <p:origin x="-3444" y="-114"/>
      </p:cViewPr>
      <p:guideLst>
        <p:guide orient="horz" pos="3132"/>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51217" cy="497603"/>
          </a:xfrm>
          <a:prstGeom prst="rect">
            <a:avLst/>
          </a:prstGeom>
          <a:noFill/>
          <a:ln w="9525">
            <a:noFill/>
            <a:miter lim="800000"/>
            <a:headEnd/>
            <a:tailEnd/>
          </a:ln>
          <a:effectLst/>
        </p:spPr>
        <p:txBody>
          <a:bodyPr vert="horz" wrap="square" lIns="91980" tIns="45990" rIns="91980" bIns="45990" numCol="1" anchor="t" anchorCtr="0" compatLnSpc="1">
            <a:prstTxWarp prst="textNoShape">
              <a:avLst/>
            </a:prstTxWarp>
          </a:bodyPr>
          <a:lstStyle>
            <a:lvl1pPr defTabSz="920542">
              <a:defRPr sz="1200">
                <a:latin typeface="Times New Roman" pitchFamily="18" charset="0"/>
              </a:defRPr>
            </a:lvl1pPr>
          </a:lstStyle>
          <a:p>
            <a:pPr>
              <a:defRPr/>
            </a:pPr>
            <a:endParaRPr lang="en-GB" dirty="0"/>
          </a:p>
        </p:txBody>
      </p:sp>
      <p:sp>
        <p:nvSpPr>
          <p:cNvPr id="7171" name="Rectangle 3"/>
          <p:cNvSpPr>
            <a:spLocks noGrp="1" noChangeArrowheads="1"/>
          </p:cNvSpPr>
          <p:nvPr>
            <p:ph type="dt" sz="quarter" idx="1"/>
          </p:nvPr>
        </p:nvSpPr>
        <p:spPr bwMode="auto">
          <a:xfrm>
            <a:off x="3857571" y="0"/>
            <a:ext cx="2951217" cy="497603"/>
          </a:xfrm>
          <a:prstGeom prst="rect">
            <a:avLst/>
          </a:prstGeom>
          <a:noFill/>
          <a:ln w="9525">
            <a:noFill/>
            <a:miter lim="800000"/>
            <a:headEnd/>
            <a:tailEnd/>
          </a:ln>
          <a:effectLst/>
        </p:spPr>
        <p:txBody>
          <a:bodyPr vert="horz" wrap="square" lIns="91980" tIns="45990" rIns="91980" bIns="45990" numCol="1" anchor="t" anchorCtr="0" compatLnSpc="1">
            <a:prstTxWarp prst="textNoShape">
              <a:avLst/>
            </a:prstTxWarp>
          </a:bodyPr>
          <a:lstStyle>
            <a:lvl1pPr algn="r" defTabSz="920542">
              <a:defRPr sz="1200">
                <a:latin typeface="Times New Roman" pitchFamily="18" charset="0"/>
              </a:defRPr>
            </a:lvl1pPr>
          </a:lstStyle>
          <a:p>
            <a:pPr>
              <a:defRPr/>
            </a:pPr>
            <a:fld id="{4BDC1B54-F43E-4300-AEFE-257AC27B22BC}" type="datetime1">
              <a:rPr lang="en-GB"/>
              <a:pPr>
                <a:defRPr/>
              </a:pPr>
              <a:t>28/08/2024</a:t>
            </a:fld>
            <a:endParaRPr lang="en-GB" dirty="0"/>
          </a:p>
        </p:txBody>
      </p:sp>
      <p:sp>
        <p:nvSpPr>
          <p:cNvPr id="7172" name="Rectangle 4"/>
          <p:cNvSpPr>
            <a:spLocks noGrp="1" noChangeArrowheads="1"/>
          </p:cNvSpPr>
          <p:nvPr>
            <p:ph type="ftr" sz="quarter" idx="2"/>
          </p:nvPr>
        </p:nvSpPr>
        <p:spPr bwMode="auto">
          <a:xfrm>
            <a:off x="0" y="9443322"/>
            <a:ext cx="2951217" cy="497603"/>
          </a:xfrm>
          <a:prstGeom prst="rect">
            <a:avLst/>
          </a:prstGeom>
          <a:noFill/>
          <a:ln w="9525">
            <a:noFill/>
            <a:miter lim="800000"/>
            <a:headEnd/>
            <a:tailEnd/>
          </a:ln>
          <a:effectLst/>
        </p:spPr>
        <p:txBody>
          <a:bodyPr vert="horz" wrap="square" lIns="91980" tIns="45990" rIns="91980" bIns="45990" numCol="1" anchor="b" anchorCtr="0" compatLnSpc="1">
            <a:prstTxWarp prst="textNoShape">
              <a:avLst/>
            </a:prstTxWarp>
          </a:bodyPr>
          <a:lstStyle>
            <a:lvl1pPr defTabSz="920542">
              <a:defRPr sz="1200">
                <a:latin typeface="Times New Roman" pitchFamily="18" charset="0"/>
              </a:defRPr>
            </a:lvl1pPr>
          </a:lstStyle>
          <a:p>
            <a:pPr>
              <a:defRPr/>
            </a:pPr>
            <a:endParaRPr lang="en-GB" dirty="0"/>
          </a:p>
        </p:txBody>
      </p:sp>
      <p:sp>
        <p:nvSpPr>
          <p:cNvPr id="7173" name="Rectangle 5"/>
          <p:cNvSpPr>
            <a:spLocks noGrp="1" noChangeArrowheads="1"/>
          </p:cNvSpPr>
          <p:nvPr>
            <p:ph type="sldNum" sz="quarter" idx="3"/>
          </p:nvPr>
        </p:nvSpPr>
        <p:spPr bwMode="auto">
          <a:xfrm>
            <a:off x="3857571" y="9443322"/>
            <a:ext cx="2951217" cy="497603"/>
          </a:xfrm>
          <a:prstGeom prst="rect">
            <a:avLst/>
          </a:prstGeom>
          <a:noFill/>
          <a:ln w="9525">
            <a:noFill/>
            <a:miter lim="800000"/>
            <a:headEnd/>
            <a:tailEnd/>
          </a:ln>
          <a:effectLst/>
        </p:spPr>
        <p:txBody>
          <a:bodyPr vert="horz" wrap="square" lIns="91980" tIns="45990" rIns="91980" bIns="45990" numCol="1" anchor="b" anchorCtr="0" compatLnSpc="1">
            <a:prstTxWarp prst="textNoShape">
              <a:avLst/>
            </a:prstTxWarp>
          </a:bodyPr>
          <a:lstStyle>
            <a:lvl1pPr algn="r" defTabSz="920542">
              <a:defRPr sz="1200">
                <a:latin typeface="Times New Roman" pitchFamily="18" charset="0"/>
              </a:defRPr>
            </a:lvl1pPr>
          </a:lstStyle>
          <a:p>
            <a:pPr>
              <a:defRPr/>
            </a:pPr>
            <a:fld id="{696475B1-D04A-4E3A-97AB-F5233A3FEE5A}" type="slidenum">
              <a:rPr lang="en-GB"/>
              <a:pPr>
                <a:defRPr/>
              </a:pPr>
              <a:t>‹#›</a:t>
            </a:fld>
            <a:endParaRPr lang="en-GB" dirty="0"/>
          </a:p>
        </p:txBody>
      </p:sp>
    </p:spTree>
    <p:extLst>
      <p:ext uri="{BB962C8B-B14F-4D97-AF65-F5344CB8AC3E}">
        <p14:creationId xmlns:p14="http://schemas.microsoft.com/office/powerpoint/2010/main" val="13615914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4"/>
          <p:cNvSpPr>
            <a:spLocks noGrp="1" noRot="1" noChangeAspect="1" noChangeArrowheads="1" noTextEdit="1"/>
          </p:cNvSpPr>
          <p:nvPr>
            <p:ph type="sldImg" idx="2"/>
          </p:nvPr>
        </p:nvSpPr>
        <p:spPr bwMode="auto">
          <a:xfrm>
            <a:off x="-2278063" y="1279525"/>
            <a:ext cx="11322051" cy="8491538"/>
          </a:xfrm>
          <a:prstGeom prst="rect">
            <a:avLst/>
          </a:prstGeom>
          <a:noFill/>
          <a:ln w="9525">
            <a:noFill/>
            <a:miter lim="800000"/>
            <a:headEnd/>
            <a:tailEnd/>
          </a:ln>
        </p:spPr>
      </p:sp>
      <p:sp>
        <p:nvSpPr>
          <p:cNvPr id="5125" name="Rectangle 5"/>
          <p:cNvSpPr>
            <a:spLocks noGrp="1" noChangeArrowheads="1"/>
          </p:cNvSpPr>
          <p:nvPr>
            <p:ph type="body" sz="quarter" idx="3"/>
          </p:nvPr>
        </p:nvSpPr>
        <p:spPr bwMode="auto">
          <a:xfrm>
            <a:off x="814129" y="368830"/>
            <a:ext cx="5802258" cy="220981"/>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lvl="0"/>
            <a:r>
              <a:rPr lang="en-GB" noProof="0"/>
              <a:t>Click to edit Master text styles</a:t>
            </a:r>
          </a:p>
        </p:txBody>
      </p:sp>
      <p:sp>
        <p:nvSpPr>
          <p:cNvPr id="5126" name="doc id"/>
          <p:cNvSpPr>
            <a:spLocks noGrp="1" noChangeArrowheads="1"/>
          </p:cNvSpPr>
          <p:nvPr>
            <p:ph type="ftr" sz="quarter" idx="4"/>
          </p:nvPr>
        </p:nvSpPr>
        <p:spPr bwMode="auto">
          <a:xfrm>
            <a:off x="6616323" y="110588"/>
            <a:ext cx="65" cy="123111"/>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20542">
              <a:defRPr sz="800"/>
            </a:lvl1pPr>
          </a:lstStyle>
          <a:p>
            <a:pPr>
              <a:defRPr/>
            </a:pPr>
            <a:endParaRPr lang="en-ZA" dirty="0"/>
          </a:p>
        </p:txBody>
      </p:sp>
      <p:sp>
        <p:nvSpPr>
          <p:cNvPr id="5127" name="Rectangle 7"/>
          <p:cNvSpPr>
            <a:spLocks noGrp="1" noChangeArrowheads="1"/>
          </p:cNvSpPr>
          <p:nvPr>
            <p:ph type="sldNum" sz="quarter" idx="5"/>
          </p:nvPr>
        </p:nvSpPr>
        <p:spPr bwMode="auto">
          <a:xfrm>
            <a:off x="6075755" y="9559126"/>
            <a:ext cx="540632" cy="184666"/>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lgn="r" defTabSz="920542">
              <a:defRPr sz="1200"/>
            </a:lvl1pPr>
          </a:lstStyle>
          <a:p>
            <a:pPr>
              <a:defRPr/>
            </a:pPr>
            <a:fld id="{0DBCFB3C-62D2-46B2-9E3D-CA10321A93FE}" type="slidenum">
              <a:rPr lang="en-GB"/>
              <a:pPr>
                <a:defRPr/>
              </a:pPr>
              <a:t>‹#›</a:t>
            </a:fld>
            <a:endParaRPr lang="en-GB" dirty="0"/>
          </a:p>
        </p:txBody>
      </p:sp>
      <p:sp>
        <p:nvSpPr>
          <p:cNvPr id="5137" name="McK Separator" hidden="1"/>
          <p:cNvSpPr>
            <a:spLocks noChangeShapeType="1"/>
          </p:cNvSpPr>
          <p:nvPr/>
        </p:nvSpPr>
        <p:spPr bwMode="auto">
          <a:xfrm>
            <a:off x="817309" y="1508706"/>
            <a:ext cx="5205972" cy="0"/>
          </a:xfrm>
          <a:prstGeom prst="line">
            <a:avLst/>
          </a:prstGeom>
          <a:noFill/>
          <a:ln w="9525">
            <a:solidFill>
              <a:schemeClr val="tx1"/>
            </a:solidFill>
            <a:round/>
            <a:headEnd/>
            <a:tailEnd/>
          </a:ln>
          <a:effectLst/>
        </p:spPr>
        <p:txBody>
          <a:bodyPr lIns="91577" tIns="45789" rIns="91577" bIns="45789"/>
          <a:lstStyle/>
          <a:p>
            <a:pPr>
              <a:defRPr/>
            </a:pPr>
            <a:endParaRPr lang="en-ZA" dirty="0"/>
          </a:p>
        </p:txBody>
      </p:sp>
    </p:spTree>
    <p:extLst>
      <p:ext uri="{BB962C8B-B14F-4D97-AF65-F5344CB8AC3E}">
        <p14:creationId xmlns:p14="http://schemas.microsoft.com/office/powerpoint/2010/main" val="3792643080"/>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30000"/>
      </a:spcBef>
      <a:spcAft>
        <a:spcPct val="0"/>
      </a:spcAft>
      <a:defRPr sz="1600" b="1" kern="1200">
        <a:solidFill>
          <a:schemeClr val="tx1"/>
        </a:solidFill>
        <a:latin typeface="Arial" charset="0"/>
        <a:ea typeface="+mn-ea"/>
        <a:cs typeface="Arial" charset="0"/>
      </a:defRPr>
    </a:lvl1pPr>
    <a:lvl2pPr marL="742950" indent="-28575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2pPr>
    <a:lvl3pPr marL="1143000" indent="-228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3pPr>
    <a:lvl4pPr marL="1600200" indent="-228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4pPr>
    <a:lvl5pPr marL="2057400" indent="-228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xfrm>
            <a:off x="6075755" y="9558860"/>
            <a:ext cx="540632" cy="18493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7823" eaLnBrk="0" hangingPunct="0">
              <a:defRPr sz="1400">
                <a:solidFill>
                  <a:schemeClr val="bg1"/>
                </a:solidFill>
                <a:latin typeface="Arial" charset="0"/>
                <a:cs typeface="Arial" charset="0"/>
              </a:defRPr>
            </a:lvl1pPr>
            <a:lvl2pPr marL="744064" indent="-286179" defTabSz="907823" eaLnBrk="0" hangingPunct="0">
              <a:defRPr sz="1400">
                <a:solidFill>
                  <a:schemeClr val="bg1"/>
                </a:solidFill>
                <a:latin typeface="Arial" charset="0"/>
                <a:cs typeface="Arial" charset="0"/>
              </a:defRPr>
            </a:lvl2pPr>
            <a:lvl3pPr marL="1144715" indent="-228943" defTabSz="907823" eaLnBrk="0" hangingPunct="0">
              <a:defRPr sz="1400">
                <a:solidFill>
                  <a:schemeClr val="bg1"/>
                </a:solidFill>
                <a:latin typeface="Arial" charset="0"/>
                <a:cs typeface="Arial" charset="0"/>
              </a:defRPr>
            </a:lvl3pPr>
            <a:lvl4pPr marL="1602600" indent="-228943" defTabSz="907823" eaLnBrk="0" hangingPunct="0">
              <a:defRPr sz="1400">
                <a:solidFill>
                  <a:schemeClr val="bg1"/>
                </a:solidFill>
                <a:latin typeface="Arial" charset="0"/>
                <a:cs typeface="Arial" charset="0"/>
              </a:defRPr>
            </a:lvl4pPr>
            <a:lvl5pPr marL="2060486" indent="-228943" defTabSz="907823" eaLnBrk="0" hangingPunct="0">
              <a:defRPr sz="1400">
                <a:solidFill>
                  <a:schemeClr val="bg1"/>
                </a:solidFill>
                <a:latin typeface="Arial" charset="0"/>
                <a:cs typeface="Arial" charset="0"/>
              </a:defRPr>
            </a:lvl5pPr>
            <a:lvl6pPr marL="2518372" indent="-228943" defTabSz="907823" eaLnBrk="0" fontAlgn="base" hangingPunct="0">
              <a:spcBef>
                <a:spcPct val="0"/>
              </a:spcBef>
              <a:spcAft>
                <a:spcPct val="0"/>
              </a:spcAft>
              <a:defRPr sz="1400">
                <a:solidFill>
                  <a:schemeClr val="bg1"/>
                </a:solidFill>
                <a:latin typeface="Arial" charset="0"/>
                <a:cs typeface="Arial" charset="0"/>
              </a:defRPr>
            </a:lvl6pPr>
            <a:lvl7pPr marL="2976258" indent="-228943" defTabSz="907823" eaLnBrk="0" fontAlgn="base" hangingPunct="0">
              <a:spcBef>
                <a:spcPct val="0"/>
              </a:spcBef>
              <a:spcAft>
                <a:spcPct val="0"/>
              </a:spcAft>
              <a:defRPr sz="1400">
                <a:solidFill>
                  <a:schemeClr val="bg1"/>
                </a:solidFill>
                <a:latin typeface="Arial" charset="0"/>
                <a:cs typeface="Arial" charset="0"/>
              </a:defRPr>
            </a:lvl7pPr>
            <a:lvl8pPr marL="3434144" indent="-228943" defTabSz="907823" eaLnBrk="0" fontAlgn="base" hangingPunct="0">
              <a:spcBef>
                <a:spcPct val="0"/>
              </a:spcBef>
              <a:spcAft>
                <a:spcPct val="0"/>
              </a:spcAft>
              <a:defRPr sz="1400">
                <a:solidFill>
                  <a:schemeClr val="bg1"/>
                </a:solidFill>
                <a:latin typeface="Arial" charset="0"/>
                <a:cs typeface="Arial" charset="0"/>
              </a:defRPr>
            </a:lvl8pPr>
            <a:lvl9pPr marL="3892029" indent="-228943" defTabSz="907823" eaLnBrk="0" fontAlgn="base" hangingPunct="0">
              <a:spcBef>
                <a:spcPct val="0"/>
              </a:spcBef>
              <a:spcAft>
                <a:spcPct val="0"/>
              </a:spcAft>
              <a:defRPr sz="1400">
                <a:solidFill>
                  <a:schemeClr val="bg1"/>
                </a:solidFill>
                <a:latin typeface="Arial" charset="0"/>
                <a:cs typeface="Arial" charset="0"/>
              </a:defRPr>
            </a:lvl9pPr>
          </a:lstStyle>
          <a:p>
            <a:pPr eaLnBrk="1" hangingPunct="1"/>
            <a:fld id="{EA69BDDA-B32A-4B9D-87F3-1A1081196A69}" type="slidenum">
              <a:rPr lang="en-GB" altLang="en-US" sz="1200">
                <a:solidFill>
                  <a:schemeClr val="tx1"/>
                </a:solidFill>
              </a:rPr>
              <a:pPr eaLnBrk="1" hangingPunct="1"/>
              <a:t>0</a:t>
            </a:fld>
            <a:endParaRPr lang="en-GB" altLang="en-US" sz="1200">
              <a:solidFill>
                <a:schemeClr val="tx1"/>
              </a:solidFill>
            </a:endParaRPr>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14129" y="368830"/>
            <a:ext cx="5802258" cy="2585323"/>
          </a:xfrm>
        </p:spPr>
        <p:txBody>
          <a:bodyPr/>
          <a:lstStyle/>
          <a:p>
            <a:pPr>
              <a:lnSpc>
                <a:spcPct val="130000"/>
              </a:lnSpc>
            </a:pPr>
            <a:endParaRPr lang="en-ZA" dirty="0">
              <a:effectLst>
                <a:outerShdw blurRad="38100" dist="38100" dir="2700000" algn="tl">
                  <a:srgbClr val="DDDDDD"/>
                </a:outerShdw>
              </a:effectLst>
              <a:latin typeface="Lucida Sans" charset="0"/>
            </a:endParaRPr>
          </a:p>
          <a:p>
            <a:pPr marL="286179" indent="-286179">
              <a:lnSpc>
                <a:spcPct val="130000"/>
              </a:lnSpc>
              <a:buFont typeface="Arial"/>
              <a:buChar char="•"/>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endParaRPr lang="en-US" dirty="0"/>
          </a:p>
        </p:txBody>
      </p:sp>
      <p:sp>
        <p:nvSpPr>
          <p:cNvPr id="4" name="Slide Number Placeholder 3"/>
          <p:cNvSpPr>
            <a:spLocks noGrp="1"/>
          </p:cNvSpPr>
          <p:nvPr>
            <p:ph type="sldNum" sz="quarter" idx="10"/>
          </p:nvPr>
        </p:nvSpPr>
        <p:spPr/>
        <p:txBody>
          <a:bodyPr/>
          <a:lstStyle/>
          <a:p>
            <a:pPr>
              <a:defRPr/>
            </a:pPr>
            <a:fld id="{0DBCFB3C-62D2-46B2-9E3D-CA10321A93FE}" type="slidenum">
              <a:rPr lang="en-GB" smtClean="0"/>
              <a:pPr>
                <a:defRPr/>
              </a:pPr>
              <a:t>1</a:t>
            </a:fld>
            <a:endParaRPr lang="en-GB"/>
          </a:p>
        </p:txBody>
      </p:sp>
    </p:spTree>
    <p:extLst>
      <p:ext uri="{BB962C8B-B14F-4D97-AF65-F5344CB8AC3E}">
        <p14:creationId xmlns:p14="http://schemas.microsoft.com/office/powerpoint/2010/main" val="834713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14129" y="368830"/>
            <a:ext cx="5802258" cy="2585323"/>
          </a:xfrm>
        </p:spPr>
        <p:txBody>
          <a:bodyPr/>
          <a:lstStyle/>
          <a:p>
            <a:pPr>
              <a:lnSpc>
                <a:spcPct val="130000"/>
              </a:lnSpc>
            </a:pPr>
            <a:endParaRPr lang="en-ZA" dirty="0">
              <a:effectLst>
                <a:outerShdw blurRad="38100" dist="38100" dir="2700000" algn="tl">
                  <a:srgbClr val="DDDDDD"/>
                </a:outerShdw>
              </a:effectLst>
              <a:latin typeface="Lucida Sans" charset="0"/>
            </a:endParaRPr>
          </a:p>
          <a:p>
            <a:pPr marL="286179" indent="-286179">
              <a:lnSpc>
                <a:spcPct val="130000"/>
              </a:lnSpc>
              <a:buFont typeface="Arial"/>
              <a:buChar char="•"/>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endParaRPr lang="en-US" dirty="0"/>
          </a:p>
        </p:txBody>
      </p:sp>
      <p:sp>
        <p:nvSpPr>
          <p:cNvPr id="4" name="Slide Number Placeholder 3"/>
          <p:cNvSpPr>
            <a:spLocks noGrp="1"/>
          </p:cNvSpPr>
          <p:nvPr>
            <p:ph type="sldNum" sz="quarter" idx="10"/>
          </p:nvPr>
        </p:nvSpPr>
        <p:spPr/>
        <p:txBody>
          <a:bodyPr/>
          <a:lstStyle/>
          <a:p>
            <a:pPr>
              <a:defRPr/>
            </a:pPr>
            <a:fld id="{0DBCFB3C-62D2-46B2-9E3D-CA10321A93FE}" type="slidenum">
              <a:rPr lang="en-GB" smtClean="0"/>
              <a:pPr>
                <a:defRPr/>
              </a:pPr>
              <a:t>4</a:t>
            </a:fld>
            <a:endParaRPr lang="en-GB"/>
          </a:p>
        </p:txBody>
      </p:sp>
    </p:spTree>
    <p:extLst>
      <p:ext uri="{BB962C8B-B14F-4D97-AF65-F5344CB8AC3E}">
        <p14:creationId xmlns:p14="http://schemas.microsoft.com/office/powerpoint/2010/main" val="8347130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14129" y="368830"/>
            <a:ext cx="5802258" cy="2585323"/>
          </a:xfrm>
        </p:spPr>
        <p:txBody>
          <a:bodyPr/>
          <a:lstStyle/>
          <a:p>
            <a:pPr>
              <a:lnSpc>
                <a:spcPct val="130000"/>
              </a:lnSpc>
            </a:pPr>
            <a:endParaRPr lang="en-ZA" dirty="0">
              <a:effectLst>
                <a:outerShdw blurRad="38100" dist="38100" dir="2700000" algn="tl">
                  <a:srgbClr val="DDDDDD"/>
                </a:outerShdw>
              </a:effectLst>
              <a:latin typeface="Lucida Sans" charset="0"/>
            </a:endParaRPr>
          </a:p>
          <a:p>
            <a:pPr marL="286179" indent="-286179">
              <a:lnSpc>
                <a:spcPct val="130000"/>
              </a:lnSpc>
              <a:buFont typeface="Arial"/>
              <a:buChar char="•"/>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endParaRPr lang="en-US" dirty="0"/>
          </a:p>
        </p:txBody>
      </p:sp>
      <p:sp>
        <p:nvSpPr>
          <p:cNvPr id="4" name="Slide Number Placeholder 3"/>
          <p:cNvSpPr>
            <a:spLocks noGrp="1"/>
          </p:cNvSpPr>
          <p:nvPr>
            <p:ph type="sldNum" sz="quarter" idx="10"/>
          </p:nvPr>
        </p:nvSpPr>
        <p:spPr/>
        <p:txBody>
          <a:bodyPr/>
          <a:lstStyle/>
          <a:p>
            <a:pPr>
              <a:defRPr/>
            </a:pPr>
            <a:fld id="{0DBCFB3C-62D2-46B2-9E3D-CA10321A93FE}" type="slidenum">
              <a:rPr lang="en-GB" smtClean="0"/>
              <a:pPr>
                <a:defRPr/>
              </a:pPr>
              <a:t>5</a:t>
            </a:fld>
            <a:endParaRPr lang="en-GB"/>
          </a:p>
        </p:txBody>
      </p:sp>
    </p:spTree>
    <p:extLst>
      <p:ext uri="{BB962C8B-B14F-4D97-AF65-F5344CB8AC3E}">
        <p14:creationId xmlns:p14="http://schemas.microsoft.com/office/powerpoint/2010/main" val="8347130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oleObject" Target="../embeddings/oleObject2.bin"/><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3" hidden="1"/>
          <p:cNvGraphicFramePr>
            <a:graphicFrameLocks/>
          </p:cNvGraphicFramePr>
          <p:nvPr>
            <p:custDataLst>
              <p:tags r:id="rId1"/>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r:id="rId5" imgW="0" imgH="0" progId="">
                  <p:embed/>
                </p:oleObj>
              </mc:Choice>
              <mc:Fallback>
                <p:oleObj r:id="rId5" imgW="0" imgH="0" progId="">
                  <p:embed/>
                  <p:pic>
                    <p:nvPicPr>
                      <p:cNvPr id="0" name="Rectangle 3"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defTabSz="933450">
                <a:defRPr/>
              </a:pPr>
              <a:r>
                <a:rPr lang="en-GB" sz="1400" dirty="0"/>
                <a:t>CONFIDENTIAL</a:t>
              </a:r>
            </a:p>
          </p:txBody>
        </p:sp>
        <p:sp>
          <p:nvSpPr>
            <p:cNvPr id="8" name="McK Document" hidden="1"/>
            <p:cNvSpPr txBox="1">
              <a:spLocks noChangeArrowheads="1"/>
            </p:cNvSpPr>
            <p:nvPr/>
          </p:nvSpPr>
          <p:spPr bwMode="gray">
            <a:xfrm>
              <a:off x="1663" y="3049"/>
              <a:ext cx="3167" cy="124"/>
            </a:xfrm>
            <a:prstGeom prst="rect">
              <a:avLst/>
            </a:prstGeom>
            <a:noFill/>
            <a:ln w="9525">
              <a:noFill/>
              <a:miter lim="800000"/>
              <a:headEnd/>
              <a:tailEnd/>
            </a:ln>
            <a:effectLst/>
          </p:spPr>
          <p:txBody>
            <a:bodyPr lIns="0" tIns="0" rIns="0" bIns="0" anchor="b">
              <a:spAutoFit/>
            </a:bodyPr>
            <a:lstStyle/>
            <a:p>
              <a:pPr defTabSz="933450">
                <a:defRPr/>
              </a:pPr>
              <a:r>
                <a:rPr lang="en-GB" sz="1400" dirty="0"/>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defTabSz="933450">
                <a:defRPr/>
              </a:pPr>
              <a:r>
                <a:rPr lang="en-GB" sz="1400" dirty="0"/>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19150" eaLnBrk="0" hangingPunct="0">
                <a:defRPr/>
              </a:pPr>
              <a:r>
                <a:rPr lang="en-GB" sz="900" dirty="0"/>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a:defRPr/>
            </a:pPr>
            <a:r>
              <a:rPr lang="en-US" dirty="0">
                <a:latin typeface="Times New Roman" pitchFamily="18" charset="0"/>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a:defRPr/>
            </a:pPr>
            <a:r>
              <a:rPr lang="en-US" sz="1200" dirty="0">
                <a:solidFill>
                  <a:schemeClr val="bg1"/>
                </a:solidFill>
              </a:rPr>
              <a:t>Last Modified 13/08/2007 17:38:46 South Africa Standard Time</a:t>
            </a: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a:defRPr/>
            </a:pPr>
            <a:r>
              <a:rPr lang="en-US" sz="1200" dirty="0">
                <a:solidFill>
                  <a:schemeClr val="bg1"/>
                </a:solidFill>
              </a:rPr>
              <a:t>Printed 13/08/2007 09:07:26 South Africa Standard Time</a:t>
            </a:r>
          </a:p>
        </p:txBody>
      </p:sp>
      <p:sp>
        <p:nvSpPr>
          <p:cNvPr id="475141" name="Rectangle 5"/>
          <p:cNvSpPr>
            <a:spLocks noGrp="1" noChangeArrowheads="1"/>
          </p:cNvSpPr>
          <p:nvPr>
            <p:ph type="ctrTitle"/>
          </p:nvPr>
        </p:nvSpPr>
        <p:spPr>
          <a:xfrm>
            <a:off x="2693988" y="2757488"/>
            <a:ext cx="5129212" cy="365125"/>
          </a:xfrm>
        </p:spPr>
        <p:txBody>
          <a:bodyPr anchor="t"/>
          <a:lstStyle>
            <a:lvl1pPr>
              <a:defRPr sz="2400" b="0"/>
            </a:lvl1pPr>
          </a:lstStyle>
          <a:p>
            <a:r>
              <a:rPr lang="en-GB"/>
              <a:t>Click to edit Master title style</a:t>
            </a:r>
          </a:p>
        </p:txBody>
      </p:sp>
      <p:sp>
        <p:nvSpPr>
          <p:cNvPr id="475142" name="Rectangle 6"/>
          <p:cNvSpPr>
            <a:spLocks noGrp="1" noChangeArrowheads="1"/>
          </p:cNvSpPr>
          <p:nvPr>
            <p:ph type="subTitle" idx="1"/>
          </p:nvPr>
        </p:nvSpPr>
        <p:spPr>
          <a:xfrm>
            <a:off x="2693988" y="3962400"/>
            <a:ext cx="5129212" cy="212725"/>
          </a:xfrm>
        </p:spPr>
        <p:txBody>
          <a:bodyPr/>
          <a:lstStyle>
            <a:lvl1pPr>
              <a:defRPr sz="1400">
                <a:solidFill>
                  <a:schemeClr val="bg1"/>
                </a:solidFill>
              </a:defRPr>
            </a:lvl1pPr>
          </a:lstStyle>
          <a:p>
            <a:r>
              <a:rPr lang="en-GB"/>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5180F477-E684-461F-B11A-1D98E35496F9}"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9888" y="204788"/>
            <a:ext cx="2198687" cy="2316162"/>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122238" y="204788"/>
            <a:ext cx="6445250" cy="23161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2F1CF901-C90A-4678-82B3-75D3291CE90C}" type="slidenum">
              <a:rPr lang="en-GB"/>
              <a:pPr>
                <a:defRPr/>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56236A0D-6FF0-44A4-B06F-E01A2E072069}"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8025" y="4319588"/>
            <a:ext cx="7616825" cy="1335087"/>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08025" y="2849563"/>
            <a:ext cx="7616825" cy="147002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5C3D4811-8578-40B9-A419-0634C106A40B}"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125413" y="1298575"/>
            <a:ext cx="4319587"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597400" y="1298575"/>
            <a:ext cx="4321175"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9916D69B-3475-4B4C-BA0D-A46ED5A1F434}" type="slidenum">
              <a:rPr lang="en-GB"/>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7675" y="269875"/>
            <a:ext cx="8066088" cy="1119188"/>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47675" y="1504950"/>
            <a:ext cx="3959225" cy="6270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47675" y="2132013"/>
            <a:ext cx="3959225" cy="38719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552950" y="1504950"/>
            <a:ext cx="3960813" cy="6270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552950" y="2132013"/>
            <a:ext cx="3960813" cy="38719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pg num"/>
          <p:cNvSpPr>
            <a:spLocks noGrp="1" noChangeArrowheads="1"/>
          </p:cNvSpPr>
          <p:nvPr>
            <p:ph type="sldNum" sz="quarter" idx="10"/>
            <p:custDataLst>
              <p:tags r:id="rId1"/>
            </p:custDataLst>
          </p:nvPr>
        </p:nvSpPr>
        <p:spPr>
          <a:ln/>
        </p:spPr>
        <p:txBody>
          <a:bodyPr/>
          <a:lstStyle>
            <a:lvl1pPr>
              <a:defRPr/>
            </a:lvl1pPr>
          </a:lstStyle>
          <a:p>
            <a:pPr>
              <a:defRPr/>
            </a:pPr>
            <a:fld id="{15EEB496-3712-47C6-9DD1-14A0F2046982}"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pg num"/>
          <p:cNvSpPr>
            <a:spLocks noGrp="1" noChangeArrowheads="1"/>
          </p:cNvSpPr>
          <p:nvPr>
            <p:ph type="sldNum" sz="quarter" idx="10"/>
            <p:custDataLst>
              <p:tags r:id="rId1"/>
            </p:custDataLst>
          </p:nvPr>
        </p:nvSpPr>
        <p:spPr>
          <a:ln/>
        </p:spPr>
        <p:txBody>
          <a:bodyPr/>
          <a:lstStyle>
            <a:lvl1pPr>
              <a:defRPr/>
            </a:lvl1pPr>
          </a:lstStyle>
          <a:p>
            <a:pPr>
              <a:defRPr/>
            </a:pPr>
            <a:fld id="{C78467AC-4A63-4130-B146-4D317AF49437}"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pg num"/>
          <p:cNvSpPr>
            <a:spLocks noGrp="1" noChangeArrowheads="1"/>
          </p:cNvSpPr>
          <p:nvPr>
            <p:ph type="sldNum" sz="quarter" idx="10"/>
            <p:custDataLst>
              <p:tags r:id="rId1"/>
            </p:custDataLst>
          </p:nvPr>
        </p:nvSpPr>
        <p:spPr>
          <a:ln/>
        </p:spPr>
        <p:txBody>
          <a:bodyPr/>
          <a:lstStyle>
            <a:lvl1pPr>
              <a:defRPr/>
            </a:lvl1pPr>
          </a:lstStyle>
          <a:p>
            <a:pPr>
              <a:defRPr/>
            </a:pPr>
            <a:fld id="{3220B9AC-F719-4FFE-9059-068EB5F9069B}"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7675" y="268288"/>
            <a:ext cx="2947988" cy="1138237"/>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03613" y="268288"/>
            <a:ext cx="5010150" cy="57356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47675" y="1406525"/>
            <a:ext cx="2947988" cy="4597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B0B3DA58-3895-4B65-86D9-207B9AAE737B}"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55775" y="4705350"/>
            <a:ext cx="5376863" cy="555625"/>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55775" y="600075"/>
            <a:ext cx="5376863" cy="40338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55775" y="5260975"/>
            <a:ext cx="5376863" cy="7889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B33D403E-F7AB-4BF4-A7B4-B825A6ABCCF1}"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6.xml"/><Relationship Id="rId2" Type="http://schemas.openxmlformats.org/officeDocument/2006/relationships/slideLayout" Target="../slideLayouts/slideLayout2.xml"/><Relationship Id="rId16" Type="http://schemas.openxmlformats.org/officeDocument/2006/relationships/tags" Target="../tags/tag5.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4.xml"/><Relationship Id="rId10" Type="http://schemas.openxmlformats.org/officeDocument/2006/relationships/slideLayout" Target="../slideLayouts/slideLayout10.xml"/><Relationship Id="rId19"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028" name="Picture 2" descr="miolo1 fundo branco"/>
          <p:cNvPicPr>
            <a:picLocks noChangeArrowheads="1"/>
          </p:cNvPicPr>
          <p:nvPr>
            <p:custDataLst>
              <p:tags r:id="rId13"/>
            </p:custDataLst>
          </p:nvPr>
        </p:nvPicPr>
        <p:blipFill>
          <a:blip r:embed="rId18"/>
          <a:srcRect/>
          <a:stretch>
            <a:fillRect/>
          </a:stretch>
        </p:blipFill>
        <p:spPr bwMode="auto">
          <a:xfrm>
            <a:off x="1588" y="-3175"/>
            <a:ext cx="9144000" cy="6858000"/>
          </a:xfrm>
          <a:prstGeom prst="rect">
            <a:avLst/>
          </a:prstGeom>
          <a:noFill/>
          <a:ln w="9525">
            <a:noFill/>
            <a:miter lim="800000"/>
            <a:headEnd/>
            <a:tailEnd/>
          </a:ln>
        </p:spPr>
      </p:pic>
      <p:sp>
        <p:nvSpPr>
          <p:cNvPr id="1029" name="Rectangle 4"/>
          <p:cNvSpPr>
            <a:spLocks noGrp="1" noChangeArrowheads="1"/>
          </p:cNvSpPr>
          <p:nvPr>
            <p:ph type="title"/>
            <p:custDataLst>
              <p:tags r:id="rId14"/>
            </p:custDataLst>
          </p:nvPr>
        </p:nvSpPr>
        <p:spPr bwMode="gray">
          <a:xfrm>
            <a:off x="122238" y="204788"/>
            <a:ext cx="8793162" cy="2889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a:t>Click to edit Master title style</a:t>
            </a:r>
          </a:p>
        </p:txBody>
      </p:sp>
      <p:sp>
        <p:nvSpPr>
          <p:cNvPr id="1030" name="Rectangle 5"/>
          <p:cNvSpPr>
            <a:spLocks noGrp="1" noChangeArrowheads="1"/>
          </p:cNvSpPr>
          <p:nvPr>
            <p:ph type="body" idx="1"/>
            <p:custDataLst>
              <p:tags r:id="rId15"/>
            </p:custDataLst>
          </p:nvPr>
        </p:nvSpPr>
        <p:spPr bwMode="gray">
          <a:xfrm>
            <a:off x="125413" y="1298575"/>
            <a:ext cx="8793162" cy="12223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grpSp>
        <p:nvGrpSpPr>
          <p:cNvPr id="1031" name="McK Slide Elements"/>
          <p:cNvGrpSpPr>
            <a:grpSpLocks/>
          </p:cNvGrpSpPr>
          <p:nvPr/>
        </p:nvGrpSpPr>
        <p:grpSpPr bwMode="auto">
          <a:xfrm>
            <a:off x="125413" y="542925"/>
            <a:ext cx="8793162" cy="6288088"/>
            <a:chOff x="77" y="335"/>
            <a:chExt cx="5429" cy="3882"/>
          </a:xfrm>
        </p:grpSpPr>
        <p:sp>
          <p:nvSpPr>
            <p:cNvPr id="474119"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2813">
                <a:defRPr/>
              </a:pPr>
              <a:r>
                <a:rPr lang="en-GB" sz="1600" dirty="0"/>
                <a:t>Unit of measure</a:t>
              </a:r>
            </a:p>
          </p:txBody>
        </p:sp>
        <p:sp>
          <p:nvSpPr>
            <p:cNvPr id="474120"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4200" indent="-584200" defTabSz="912813">
                <a:tabLst>
                  <a:tab pos="544513" algn="r"/>
                </a:tabLst>
                <a:defRPr/>
              </a:pPr>
              <a:r>
                <a:rPr lang="en-GB" sz="1200" dirty="0">
                  <a:solidFill>
                    <a:srgbClr val="000000"/>
                  </a:solidFill>
                </a:rPr>
                <a:t>	*	Footnote</a:t>
              </a:r>
            </a:p>
            <a:p>
              <a:pPr marL="584200" indent="-584200" defTabSz="912813">
                <a:spcBef>
                  <a:spcPct val="20000"/>
                </a:spcBef>
                <a:tabLst>
                  <a:tab pos="544513" algn="r"/>
                </a:tabLst>
                <a:defRPr/>
              </a:pPr>
              <a:r>
                <a:rPr lang="en-GB" sz="1200" dirty="0">
                  <a:solidFill>
                    <a:srgbClr val="000000"/>
                  </a:solidFill>
                </a:rPr>
                <a:t>Source:		Source</a:t>
              </a:r>
            </a:p>
          </p:txBody>
        </p:sp>
      </p:grpSp>
      <p:sp>
        <p:nvSpPr>
          <p:cNvPr id="474121" name="pg num"/>
          <p:cNvSpPr>
            <a:spLocks noGrp="1" noChangeArrowheads="1"/>
          </p:cNvSpPr>
          <p:nvPr>
            <p:ph type="sldNum" sz="quarter" idx="4"/>
            <p:custDataLst>
              <p:tags r:id="rId16"/>
            </p:custDataLst>
          </p:nvPr>
        </p:nvSpPr>
        <p:spPr bwMode="gray">
          <a:xfrm>
            <a:off x="6858000" y="6611938"/>
            <a:ext cx="862013"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A6A97AB8-2F38-4491-8F81-2B0B57542E0E}" type="slidenum">
              <a:rPr lang="en-GB"/>
              <a:pPr>
                <a:defRPr/>
              </a:pPr>
              <a:t>‹#›</a:t>
            </a:fld>
            <a:endParaRPr lang="en-GB" dirty="0"/>
          </a:p>
        </p:txBody>
      </p:sp>
      <p:graphicFrame>
        <p:nvGraphicFramePr>
          <p:cNvPr id="1026" name="Rectangle 10" hidden="1"/>
          <p:cNvGraphicFramePr>
            <a:graphicFrameLocks/>
          </p:cNvGraphicFramePr>
          <p:nvPr>
            <p:custDataLst>
              <p:tags r:id="rId17"/>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r:id="rId19" imgW="0" imgH="0" progId="">
                  <p:embed/>
                </p:oleObj>
              </mc:Choice>
              <mc:Fallback>
                <p:oleObj r:id="rId19" imgW="0" imgH="0" progId="">
                  <p:embed/>
                  <p:pic>
                    <p:nvPicPr>
                      <p:cNvPr id="0" name="Rectangle 10"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781"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hdr="0" ftr="0" dt="0"/>
  <p:txStyles>
    <p:titleStyle>
      <a:lvl1pPr algn="l" defTabSz="912813" rtl="0" eaLnBrk="0" fontAlgn="base" hangingPunct="0">
        <a:spcBef>
          <a:spcPct val="0"/>
        </a:spcBef>
        <a:spcAft>
          <a:spcPct val="0"/>
        </a:spcAft>
        <a:defRPr sz="1900" b="1">
          <a:solidFill>
            <a:schemeClr val="bg1"/>
          </a:solidFill>
          <a:latin typeface="+mj-lt"/>
          <a:ea typeface="+mj-ea"/>
          <a:cs typeface="+mj-cs"/>
        </a:defRPr>
      </a:lvl1pPr>
      <a:lvl2pPr algn="l" defTabSz="912813" rtl="0" eaLnBrk="0" fontAlgn="base" hangingPunct="0">
        <a:spcBef>
          <a:spcPct val="0"/>
        </a:spcBef>
        <a:spcAft>
          <a:spcPct val="0"/>
        </a:spcAft>
        <a:defRPr sz="1900" b="1">
          <a:solidFill>
            <a:schemeClr val="bg1"/>
          </a:solidFill>
          <a:latin typeface="Arial" charset="0"/>
        </a:defRPr>
      </a:lvl2pPr>
      <a:lvl3pPr algn="l" defTabSz="912813" rtl="0" eaLnBrk="0" fontAlgn="base" hangingPunct="0">
        <a:spcBef>
          <a:spcPct val="0"/>
        </a:spcBef>
        <a:spcAft>
          <a:spcPct val="0"/>
        </a:spcAft>
        <a:defRPr sz="1900" b="1">
          <a:solidFill>
            <a:schemeClr val="bg1"/>
          </a:solidFill>
          <a:latin typeface="Arial" charset="0"/>
        </a:defRPr>
      </a:lvl3pPr>
      <a:lvl4pPr algn="l" defTabSz="912813" rtl="0" eaLnBrk="0" fontAlgn="base" hangingPunct="0">
        <a:spcBef>
          <a:spcPct val="0"/>
        </a:spcBef>
        <a:spcAft>
          <a:spcPct val="0"/>
        </a:spcAft>
        <a:defRPr sz="1900" b="1">
          <a:solidFill>
            <a:schemeClr val="bg1"/>
          </a:solidFill>
          <a:latin typeface="Arial" charset="0"/>
        </a:defRPr>
      </a:lvl4pPr>
      <a:lvl5pPr algn="l" defTabSz="912813" rtl="0" eaLnBrk="0" fontAlgn="base" hangingPunct="0">
        <a:spcBef>
          <a:spcPct val="0"/>
        </a:spcBef>
        <a:spcAft>
          <a:spcPct val="0"/>
        </a:spcAft>
        <a:defRPr sz="1900" b="1">
          <a:solidFill>
            <a:schemeClr val="bg1"/>
          </a:solidFill>
          <a:latin typeface="Arial" charset="0"/>
        </a:defRPr>
      </a:lvl5pPr>
      <a:lvl6pPr marL="457200" algn="l" defTabSz="912813" rtl="0" fontAlgn="base">
        <a:spcBef>
          <a:spcPct val="0"/>
        </a:spcBef>
        <a:spcAft>
          <a:spcPct val="0"/>
        </a:spcAft>
        <a:defRPr sz="1900" b="1">
          <a:solidFill>
            <a:schemeClr val="bg1"/>
          </a:solidFill>
          <a:latin typeface="Arial" charset="0"/>
        </a:defRPr>
      </a:lvl6pPr>
      <a:lvl7pPr marL="914400" algn="l" defTabSz="912813" rtl="0" fontAlgn="base">
        <a:spcBef>
          <a:spcPct val="0"/>
        </a:spcBef>
        <a:spcAft>
          <a:spcPct val="0"/>
        </a:spcAft>
        <a:defRPr sz="1900" b="1">
          <a:solidFill>
            <a:schemeClr val="bg1"/>
          </a:solidFill>
          <a:latin typeface="Arial" charset="0"/>
        </a:defRPr>
      </a:lvl7pPr>
      <a:lvl8pPr marL="1371600" algn="l" defTabSz="912813" rtl="0" fontAlgn="base">
        <a:spcBef>
          <a:spcPct val="0"/>
        </a:spcBef>
        <a:spcAft>
          <a:spcPct val="0"/>
        </a:spcAft>
        <a:defRPr sz="1900" b="1">
          <a:solidFill>
            <a:schemeClr val="bg1"/>
          </a:solidFill>
          <a:latin typeface="Arial" charset="0"/>
        </a:defRPr>
      </a:lvl8pPr>
      <a:lvl9pPr marL="1828800" algn="l" defTabSz="912813" rtl="0" fontAlgn="base">
        <a:spcBef>
          <a:spcPct val="0"/>
        </a:spcBef>
        <a:spcAft>
          <a:spcPct val="0"/>
        </a:spcAft>
        <a:defRPr sz="1900"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7638" indent="-146050"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1625" indent="-152400"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41325" indent="-138113"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50925" indent="-150813" algn="l" defTabSz="912813"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08125" indent="-150813" algn="l" defTabSz="912813"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65325" indent="-150813" algn="l" defTabSz="912813"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22525" indent="-150813" algn="l" defTabSz="912813"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98986" y="2584345"/>
            <a:ext cx="8045068" cy="634806"/>
          </a:xfrm>
          <a:ln w="9525"/>
        </p:spPr>
        <p:txBody>
          <a:bodyPr>
            <a:normAutofit fontScale="90000"/>
          </a:bodyPr>
          <a:lstStyle/>
          <a:p>
            <a:pPr algn="ctr">
              <a:defRPr/>
            </a:pPr>
            <a:r>
              <a:rPr lang="en-ZA" sz="3900" b="1" dirty="0"/>
              <a:t>Annexure E2: Case Study </a:t>
            </a:r>
            <a:br>
              <a:rPr lang="en-ZA" sz="3900" b="1" dirty="0"/>
            </a:br>
            <a:br>
              <a:rPr lang="en-ZA" sz="3900" b="1" dirty="0"/>
            </a:br>
            <a:br>
              <a:rPr lang="en-ZA" sz="3900" b="1" dirty="0"/>
            </a:br>
            <a:br>
              <a:rPr lang="en-ZA" sz="3900" b="1" dirty="0"/>
            </a:br>
            <a:br>
              <a:rPr lang="en-ZA" sz="3900" b="1" dirty="0"/>
            </a:br>
            <a:endParaRPr lang="en-GB" sz="3900" b="1" dirty="0"/>
          </a:p>
        </p:txBody>
      </p:sp>
      <p:sp>
        <p:nvSpPr>
          <p:cNvPr id="3075" name="Rectangle 3"/>
          <p:cNvSpPr>
            <a:spLocks noGrp="1" noChangeArrowheads="1"/>
          </p:cNvSpPr>
          <p:nvPr>
            <p:ph type="subTitle" idx="1"/>
          </p:nvPr>
        </p:nvSpPr>
        <p:spPr>
          <a:xfrm>
            <a:off x="607452" y="3312285"/>
            <a:ext cx="7172262" cy="553998"/>
          </a:xfrm>
          <a:ln w="9525"/>
        </p:spPr>
        <p:txBody>
          <a:bodyPr/>
          <a:lstStyle/>
          <a:p>
            <a:pPr eaLnBrk="1" hangingPunct="1"/>
            <a:r>
              <a:rPr lang="en-GB" altLang="en-US" sz="3600" dirty="0"/>
              <a:t>Valuation Advice</a:t>
            </a:r>
          </a:p>
        </p:txBody>
      </p:sp>
    </p:spTree>
    <p:extLst>
      <p:ext uri="{BB962C8B-B14F-4D97-AF65-F5344CB8AC3E}">
        <p14:creationId xmlns:p14="http://schemas.microsoft.com/office/powerpoint/2010/main" val="2997281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22238" y="244020"/>
            <a:ext cx="8839200" cy="369332"/>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en-GB" sz="2400" dirty="0">
                <a:solidFill>
                  <a:schemeClr val="accent3"/>
                </a:solidFill>
                <a:latin typeface="Arial" charset="0"/>
                <a:cs typeface="Arial" charset="0"/>
              </a:rPr>
              <a:t>Introduction</a:t>
            </a:r>
          </a:p>
        </p:txBody>
      </p:sp>
      <p:sp>
        <p:nvSpPr>
          <p:cNvPr id="1007619" name="Rectangle 3"/>
          <p:cNvSpPr>
            <a:spLocks noGrp="1" noChangeArrowheads="1"/>
          </p:cNvSpPr>
          <p:nvPr>
            <p:ph type="body" idx="1"/>
          </p:nvPr>
        </p:nvSpPr>
        <p:spPr>
          <a:xfrm>
            <a:off x="210033" y="967831"/>
            <a:ext cx="8751405" cy="5539978"/>
          </a:xfrm>
          <a:noFill/>
          <a:ln w="9525">
            <a:noFill/>
            <a:miter lim="800000"/>
            <a:headEnd/>
            <a:tailEnd/>
          </a:ln>
        </p:spPr>
        <p:txBody>
          <a:bodyPr vert="horz" wrap="square" lIns="0" tIns="0" rIns="0" bIns="0" numCol="1" anchor="t" anchorCtr="0" compatLnSpc="1">
            <a:prstTxWarp prst="textNoShape">
              <a:avLst/>
            </a:prstTxWarp>
            <a:spAutoFit/>
          </a:bodyPr>
          <a:lstStyle/>
          <a:p>
            <a:pPr>
              <a:lnSpc>
                <a:spcPct val="150000"/>
              </a:lnSpc>
            </a:pPr>
            <a:r>
              <a:rPr lang="en-ZA" sz="2000" dirty="0"/>
              <a:t>The case study follows on the submission for Category A: Forensic Investigation Services</a:t>
            </a:r>
          </a:p>
          <a:p>
            <a:pPr>
              <a:lnSpc>
                <a:spcPct val="150000"/>
              </a:lnSpc>
            </a:pPr>
            <a:r>
              <a:rPr lang="en-ZA" sz="2000" dirty="0"/>
              <a:t>Following the background of the case study, the following needs to be addressed:</a:t>
            </a:r>
          </a:p>
          <a:p>
            <a:pPr marL="627063" lvl="1" indent="-265113">
              <a:lnSpc>
                <a:spcPct val="150000"/>
              </a:lnSpc>
            </a:pPr>
            <a:r>
              <a:rPr lang="en-ZA" sz="2000" dirty="0"/>
              <a:t>Collections action plans</a:t>
            </a:r>
          </a:p>
          <a:p>
            <a:pPr marL="627063" lvl="1" indent="-265113">
              <a:lnSpc>
                <a:spcPct val="150000"/>
              </a:lnSpc>
            </a:pPr>
            <a:r>
              <a:rPr lang="en-ZA" sz="2000" dirty="0"/>
              <a:t>Preservation of assets</a:t>
            </a:r>
          </a:p>
          <a:p>
            <a:pPr marL="627063" lvl="1" indent="-265113">
              <a:lnSpc>
                <a:spcPct val="150000"/>
              </a:lnSpc>
            </a:pPr>
            <a:r>
              <a:rPr lang="en-ZA" sz="2000" dirty="0"/>
              <a:t>Asset valuations</a:t>
            </a:r>
          </a:p>
          <a:p>
            <a:pPr marL="627063" lvl="1" indent="-265113">
              <a:lnSpc>
                <a:spcPct val="150000"/>
              </a:lnSpc>
            </a:pPr>
            <a:r>
              <a:rPr lang="en-ZA" sz="2000" dirty="0"/>
              <a:t>Skills transfer</a:t>
            </a:r>
          </a:p>
          <a:p>
            <a:pPr marL="342900" lvl="1" indent="-342900">
              <a:lnSpc>
                <a:spcPct val="150000"/>
              </a:lnSpc>
              <a:buClrTx/>
            </a:pPr>
            <a:r>
              <a:rPr lang="en-US" sz="2000" dirty="0"/>
              <a:t>You are required to draft a presentation of </a:t>
            </a:r>
            <a:r>
              <a:rPr lang="en-US" sz="2000" b="1" dirty="0">
                <a:solidFill>
                  <a:srgbClr val="FF0000"/>
                </a:solidFill>
              </a:rPr>
              <a:t>no more than 10 slides </a:t>
            </a:r>
            <a:r>
              <a:rPr lang="en-US" sz="2000" dirty="0"/>
              <a:t>with a handout for the technical team to evaluate</a:t>
            </a:r>
          </a:p>
          <a:p>
            <a:pPr marL="342900" lvl="1" indent="-342900">
              <a:lnSpc>
                <a:spcPct val="150000"/>
              </a:lnSpc>
              <a:buClrTx/>
            </a:pPr>
            <a:endParaRPr lang="en-ZA" sz="2000" dirty="0"/>
          </a:p>
          <a:p>
            <a:pPr>
              <a:lnSpc>
                <a:spcPct val="150000"/>
              </a:lnSpc>
            </a:pPr>
            <a:endParaRPr lang="en-GB" sz="2000" b="1" dirty="0">
              <a:effectLst>
                <a:outerShdw blurRad="38100" dist="38100" dir="2700000" algn="tl">
                  <a:srgbClr val="DDDDDD"/>
                </a:outerShdw>
              </a:effectLst>
            </a:endParaRPr>
          </a:p>
        </p:txBody>
      </p:sp>
    </p:spTree>
    <p:extLst>
      <p:ext uri="{BB962C8B-B14F-4D97-AF65-F5344CB8AC3E}">
        <p14:creationId xmlns:p14="http://schemas.microsoft.com/office/powerpoint/2010/main" val="1611696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22238" y="164585"/>
            <a:ext cx="8793162" cy="369332"/>
          </a:xfrm>
        </p:spPr>
        <p:txBody>
          <a:bodyPr/>
          <a:lstStyle/>
          <a:p>
            <a:r>
              <a:rPr lang="en-ZA" altLang="en-US" sz="2400" dirty="0">
                <a:solidFill>
                  <a:schemeClr val="accent3"/>
                </a:solidFill>
              </a:rPr>
              <a:t>Case Study: Description of business entity </a:t>
            </a:r>
          </a:p>
        </p:txBody>
      </p:sp>
      <p:sp>
        <p:nvSpPr>
          <p:cNvPr id="3" name="Content Placeholder 2"/>
          <p:cNvSpPr>
            <a:spLocks noGrp="1"/>
          </p:cNvSpPr>
          <p:nvPr>
            <p:ph idx="1"/>
          </p:nvPr>
        </p:nvSpPr>
        <p:spPr>
          <a:xfrm>
            <a:off x="264222" y="928080"/>
            <a:ext cx="8398237" cy="5124480"/>
          </a:xfrm>
        </p:spPr>
        <p:txBody>
          <a:bodyPr/>
          <a:lstStyle/>
          <a:p>
            <a:pPr>
              <a:lnSpc>
                <a:spcPct val="150000"/>
              </a:lnSpc>
              <a:defRPr/>
            </a:pPr>
            <a:r>
              <a:rPr lang="en-ZA" sz="1850" dirty="0"/>
              <a:t>Company X is a clearing agent/importer/courier</a:t>
            </a:r>
          </a:p>
          <a:p>
            <a:pPr marL="0" indent="0">
              <a:lnSpc>
                <a:spcPct val="150000"/>
              </a:lnSpc>
              <a:buNone/>
              <a:defRPr/>
            </a:pPr>
            <a:endParaRPr lang="en-ZA" sz="1850" dirty="0"/>
          </a:p>
          <a:p>
            <a:pPr>
              <a:lnSpc>
                <a:spcPct val="150000"/>
              </a:lnSpc>
              <a:defRPr/>
            </a:pPr>
            <a:r>
              <a:rPr lang="en-ZA" sz="1850" dirty="0"/>
              <a:t>Company X  - is utilising fronting companies (Special purpose vehicles – </a:t>
            </a:r>
          </a:p>
          <a:p>
            <a:pPr marL="361950" indent="-361950">
              <a:lnSpc>
                <a:spcPct val="150000"/>
              </a:lnSpc>
              <a:buNone/>
              <a:defRPr/>
            </a:pPr>
            <a:r>
              <a:rPr lang="en-ZA" sz="1850" dirty="0"/>
              <a:t>	SPV ‘s) to inflate forex purchases through:</a:t>
            </a:r>
          </a:p>
          <a:p>
            <a:pPr marL="635000" lvl="4" indent="-273050">
              <a:lnSpc>
                <a:spcPct val="150000"/>
              </a:lnSpc>
              <a:buSzPct val="120000"/>
              <a:defRPr/>
            </a:pPr>
            <a:r>
              <a:rPr lang="en-ZA" sz="1850" dirty="0"/>
              <a:t>paying imports that were originally undervalued when cleared by Customs or</a:t>
            </a:r>
          </a:p>
          <a:p>
            <a:pPr marL="635000" lvl="4" indent="-273050">
              <a:lnSpc>
                <a:spcPct val="150000"/>
              </a:lnSpc>
              <a:buSzPct val="120000"/>
              <a:defRPr/>
            </a:pPr>
            <a:r>
              <a:rPr lang="en-ZA" sz="1850" dirty="0"/>
              <a:t>export money outside RSA via fraudulent declaration of imports to various banking institutions</a:t>
            </a:r>
          </a:p>
          <a:p>
            <a:pPr marL="635000" lvl="4" indent="-273050">
              <a:lnSpc>
                <a:spcPct val="150000"/>
              </a:lnSpc>
              <a:buSzPct val="120000"/>
              <a:defRPr/>
            </a:pPr>
            <a:endParaRPr lang="en-ZA" sz="1850" dirty="0"/>
          </a:p>
          <a:p>
            <a:pPr marL="482600" lvl="3" indent="-273050">
              <a:lnSpc>
                <a:spcPct val="150000"/>
              </a:lnSpc>
              <a:buSzPct val="120000"/>
              <a:defRPr/>
            </a:pPr>
            <a:r>
              <a:rPr lang="en-ZA" sz="1850" dirty="0"/>
              <a:t>SARS believes that the sole director of company X is using the identities of various employees in Company X to register companies as importers. Most of these companies import textiles.   </a:t>
            </a:r>
          </a:p>
        </p:txBody>
      </p:sp>
    </p:spTree>
    <p:extLst>
      <p:ext uri="{BB962C8B-B14F-4D97-AF65-F5344CB8AC3E}">
        <p14:creationId xmlns:p14="http://schemas.microsoft.com/office/powerpoint/2010/main" val="21790328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203057"/>
            <a:ext cx="8793162" cy="292388"/>
          </a:xfrm>
        </p:spPr>
        <p:txBody>
          <a:bodyPr/>
          <a:lstStyle/>
          <a:p>
            <a:r>
              <a:rPr lang="en-ZA" dirty="0"/>
              <a:t>Background to the forensic investigation</a:t>
            </a:r>
          </a:p>
        </p:txBody>
      </p:sp>
      <p:sp>
        <p:nvSpPr>
          <p:cNvPr id="3" name="Content Placeholder 2"/>
          <p:cNvSpPr>
            <a:spLocks noGrp="1"/>
          </p:cNvSpPr>
          <p:nvPr>
            <p:ph idx="1"/>
          </p:nvPr>
        </p:nvSpPr>
        <p:spPr>
          <a:xfrm>
            <a:off x="125413" y="1298575"/>
            <a:ext cx="8793162" cy="5324535"/>
          </a:xfrm>
        </p:spPr>
        <p:txBody>
          <a:bodyPr/>
          <a:lstStyle/>
          <a:p>
            <a:pPr>
              <a:lnSpc>
                <a:spcPct val="150000"/>
              </a:lnSpc>
            </a:pPr>
            <a:r>
              <a:rPr lang="en-ZA" sz="2000" dirty="0"/>
              <a:t>Following the preliminary prioritisation, Company X, the two individuals and 36 importers are part of the initial scope of the project (6 months)</a:t>
            </a:r>
          </a:p>
          <a:p>
            <a:pPr marL="0" indent="0">
              <a:lnSpc>
                <a:spcPct val="150000"/>
              </a:lnSpc>
              <a:buNone/>
            </a:pPr>
            <a:endParaRPr lang="en-ZA" sz="2000" dirty="0"/>
          </a:p>
          <a:p>
            <a:pPr marL="0" indent="0">
              <a:lnSpc>
                <a:spcPct val="150000"/>
              </a:lnSpc>
              <a:buNone/>
            </a:pPr>
            <a:r>
              <a:rPr lang="en-ZA" sz="2000" dirty="0"/>
              <a:t>     </a:t>
            </a:r>
            <a:r>
              <a:rPr lang="en-ZA" sz="2000" u="sng" dirty="0"/>
              <a:t>To date SARS has verified the following:</a:t>
            </a:r>
          </a:p>
          <a:p>
            <a:pPr>
              <a:lnSpc>
                <a:spcPct val="150000"/>
              </a:lnSpc>
            </a:pPr>
            <a:r>
              <a:rPr lang="en-ZA" sz="2000" dirty="0"/>
              <a:t>Funds are transferred from RSA to an export country, on the import of goods into South Africa</a:t>
            </a:r>
          </a:p>
          <a:p>
            <a:pPr>
              <a:lnSpc>
                <a:spcPct val="150000"/>
              </a:lnSpc>
            </a:pPr>
            <a:r>
              <a:rPr lang="en-ZA" sz="2000" dirty="0"/>
              <a:t>Some of the imports are:</a:t>
            </a:r>
          </a:p>
          <a:p>
            <a:pPr marL="712788" lvl="2" indent="-350838">
              <a:lnSpc>
                <a:spcPct val="150000"/>
              </a:lnSpc>
            </a:pPr>
            <a:r>
              <a:rPr lang="en-ZA" sz="2000" dirty="0"/>
              <a:t>Legitimate</a:t>
            </a:r>
          </a:p>
          <a:p>
            <a:pPr marL="712788" lvl="2" indent="-350838">
              <a:lnSpc>
                <a:spcPct val="150000"/>
              </a:lnSpc>
            </a:pPr>
            <a:r>
              <a:rPr lang="en-ZA" sz="2000" dirty="0"/>
              <a:t>Some imports do not exist </a:t>
            </a:r>
          </a:p>
          <a:p>
            <a:pPr marL="712788" lvl="2" indent="-350838">
              <a:lnSpc>
                <a:spcPct val="150000"/>
              </a:lnSpc>
            </a:pPr>
            <a:r>
              <a:rPr lang="en-ZA" sz="2000" dirty="0"/>
              <a:t>Some imports are undervalued – value declared at Customs less than forex purchased as payment for goods</a:t>
            </a:r>
          </a:p>
          <a:p>
            <a:endParaRPr lang="en-ZA" dirty="0"/>
          </a:p>
        </p:txBody>
      </p:sp>
      <p:sp>
        <p:nvSpPr>
          <p:cNvPr id="4" name="Slide Number Placeholder 3"/>
          <p:cNvSpPr>
            <a:spLocks noGrp="1"/>
          </p:cNvSpPr>
          <p:nvPr>
            <p:ph type="sldNum" sz="quarter" idx="10"/>
          </p:nvPr>
        </p:nvSpPr>
        <p:spPr/>
        <p:txBody>
          <a:bodyPr/>
          <a:lstStyle/>
          <a:p>
            <a:pPr>
              <a:defRPr/>
            </a:pPr>
            <a:fld id="{56236A0D-6FF0-44A4-B06F-E01A2E072069}" type="slidenum">
              <a:rPr lang="en-GB" smtClean="0"/>
              <a:pPr>
                <a:defRPr/>
              </a:pPr>
              <a:t>3</a:t>
            </a:fld>
            <a:endParaRPr lang="en-GB" dirty="0"/>
          </a:p>
        </p:txBody>
      </p:sp>
    </p:spTree>
    <p:extLst>
      <p:ext uri="{BB962C8B-B14F-4D97-AF65-F5344CB8AC3E}">
        <p14:creationId xmlns:p14="http://schemas.microsoft.com/office/powerpoint/2010/main" val="404342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22238" y="244020"/>
            <a:ext cx="8839200" cy="369332"/>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en-GB" sz="2400" dirty="0">
                <a:solidFill>
                  <a:schemeClr val="accent3"/>
                </a:solidFill>
                <a:latin typeface="Arial" charset="0"/>
                <a:cs typeface="Arial" charset="0"/>
              </a:rPr>
              <a:t>Forensic investigation (ongoing)</a:t>
            </a:r>
          </a:p>
        </p:txBody>
      </p:sp>
      <p:sp>
        <p:nvSpPr>
          <p:cNvPr id="1007619" name="Rectangle 3"/>
          <p:cNvSpPr>
            <a:spLocks noGrp="1" noChangeArrowheads="1"/>
          </p:cNvSpPr>
          <p:nvPr>
            <p:ph type="body" idx="1"/>
          </p:nvPr>
        </p:nvSpPr>
        <p:spPr>
          <a:xfrm>
            <a:off x="233917" y="872139"/>
            <a:ext cx="8727522" cy="6420989"/>
          </a:xfrm>
          <a:noFill/>
          <a:ln w="9525">
            <a:noFill/>
            <a:miter lim="800000"/>
            <a:headEnd/>
            <a:tailEnd/>
          </a:ln>
        </p:spPr>
        <p:txBody>
          <a:bodyPr vert="horz" wrap="square" lIns="0" tIns="0" rIns="0" bIns="0" numCol="1" anchor="t" anchorCtr="0" compatLnSpc="1">
            <a:prstTxWarp prst="textNoShape">
              <a:avLst/>
            </a:prstTxWarp>
            <a:spAutoFit/>
          </a:bodyPr>
          <a:lstStyle/>
          <a:p>
            <a:pPr marL="361950" indent="-361950">
              <a:lnSpc>
                <a:spcPct val="150000"/>
              </a:lnSpc>
              <a:buNone/>
            </a:pPr>
            <a:r>
              <a:rPr lang="en-ZA" sz="2000" b="1" dirty="0"/>
              <a:t>1.	Information gathering </a:t>
            </a:r>
          </a:p>
          <a:p>
            <a:pPr marL="635000" lvl="4" indent="-273050">
              <a:lnSpc>
                <a:spcPct val="150000"/>
              </a:lnSpc>
              <a:buSzPct val="120000"/>
            </a:pPr>
            <a:r>
              <a:rPr lang="en-ZA" sz="1850" dirty="0"/>
              <a:t>Open source and system searches (including </a:t>
            </a:r>
            <a:r>
              <a:rPr lang="en-ZA" sz="1850" dirty="0" err="1"/>
              <a:t>Deedsearch</a:t>
            </a:r>
            <a:r>
              <a:rPr lang="en-ZA" sz="1850" dirty="0"/>
              <a:t>, </a:t>
            </a:r>
            <a:r>
              <a:rPr lang="en-ZA" sz="1850" dirty="0" err="1"/>
              <a:t>Windeed</a:t>
            </a:r>
            <a:r>
              <a:rPr lang="en-ZA" sz="1850" dirty="0"/>
              <a:t>, </a:t>
            </a:r>
            <a:r>
              <a:rPr lang="en-ZA" sz="1850" dirty="0" err="1"/>
              <a:t>eNatis</a:t>
            </a:r>
            <a:r>
              <a:rPr lang="en-ZA" sz="1850" dirty="0"/>
              <a:t> &amp; LexisNexis due </a:t>
            </a:r>
            <a:r>
              <a:rPr lang="en-ZA" sz="1850" dirty="0" err="1"/>
              <a:t>dilligence</a:t>
            </a:r>
            <a:r>
              <a:rPr lang="en-ZA" sz="1850" dirty="0"/>
              <a:t>)</a:t>
            </a:r>
          </a:p>
          <a:p>
            <a:pPr marL="635000" lvl="4" indent="-273050">
              <a:lnSpc>
                <a:spcPct val="150000"/>
              </a:lnSpc>
              <a:buSzPct val="120000"/>
            </a:pPr>
            <a:r>
              <a:rPr lang="en-ZA" sz="1850" dirty="0"/>
              <a:t>SARS system information (Income tax, VAT, PAYE &amp; Customs data)</a:t>
            </a:r>
          </a:p>
          <a:p>
            <a:pPr marL="635000" lvl="4" indent="-273050">
              <a:lnSpc>
                <a:spcPct val="150000"/>
              </a:lnSpc>
              <a:buSzPct val="120000"/>
            </a:pPr>
            <a:r>
              <a:rPr lang="en-ZA" sz="1850" dirty="0"/>
              <a:t>A search &amp; seizure was conducted at the individuals’ property and that of the main premises (a joint address of the clearing agent and four other entities)</a:t>
            </a:r>
          </a:p>
          <a:p>
            <a:pPr marL="635000" lvl="4" indent="-273050">
              <a:lnSpc>
                <a:spcPct val="150000"/>
              </a:lnSpc>
              <a:buSzPct val="120000"/>
            </a:pPr>
            <a:r>
              <a:rPr lang="en-ZA" sz="1850" dirty="0"/>
              <a:t>Requests for information were submitted to </a:t>
            </a:r>
          </a:p>
          <a:p>
            <a:pPr marL="1092200" lvl="5" indent="-273050">
              <a:lnSpc>
                <a:spcPct val="150000"/>
              </a:lnSpc>
              <a:buSzPct val="120000"/>
            </a:pPr>
            <a:r>
              <a:rPr lang="en-ZA" sz="1850" dirty="0"/>
              <a:t>SARB for foreign exchange reports</a:t>
            </a:r>
          </a:p>
          <a:p>
            <a:pPr marL="1092200" lvl="5" indent="-273050">
              <a:lnSpc>
                <a:spcPct val="150000"/>
              </a:lnSpc>
              <a:buSzPct val="120000"/>
            </a:pPr>
            <a:r>
              <a:rPr lang="en-ZA" sz="1850" dirty="0"/>
              <a:t>FIC for bank statement information and suspicious transaction reports</a:t>
            </a:r>
          </a:p>
          <a:p>
            <a:pPr marL="361950" lvl="2" indent="-361950">
              <a:lnSpc>
                <a:spcPct val="150000"/>
              </a:lnSpc>
              <a:buSzPct val="120000"/>
              <a:buNone/>
            </a:pPr>
            <a:endParaRPr lang="en-GB" sz="800" b="1" dirty="0">
              <a:ea typeface="+mn-ea"/>
              <a:cs typeface="+mn-cs"/>
            </a:endParaRPr>
          </a:p>
          <a:p>
            <a:pPr marL="361950" lvl="2" indent="-361950">
              <a:lnSpc>
                <a:spcPct val="150000"/>
              </a:lnSpc>
              <a:buSzPct val="120000"/>
              <a:buNone/>
            </a:pPr>
            <a:r>
              <a:rPr lang="en-GB" sz="2000" b="1" dirty="0">
                <a:ea typeface="+mn-ea"/>
                <a:cs typeface="+mn-cs"/>
              </a:rPr>
              <a:t>2.	Analysis of information obtained</a:t>
            </a:r>
          </a:p>
          <a:p>
            <a:pPr marL="635000" lvl="4" indent="-273050">
              <a:lnSpc>
                <a:spcPct val="150000"/>
              </a:lnSpc>
              <a:buSzPct val="120000"/>
            </a:pPr>
            <a:r>
              <a:rPr lang="en-ZA" sz="1850" dirty="0"/>
              <a:t>Reconciliations of SARS system information</a:t>
            </a:r>
          </a:p>
          <a:p>
            <a:pPr marL="635000" lvl="4" indent="-273050">
              <a:lnSpc>
                <a:spcPct val="150000"/>
              </a:lnSpc>
              <a:buSzPct val="120000"/>
            </a:pPr>
            <a:r>
              <a:rPr lang="en-ZA" sz="1850" dirty="0"/>
              <a:t>Bank statement &amp; cash flow analysis</a:t>
            </a:r>
          </a:p>
          <a:p>
            <a:pPr marL="635000" lvl="4" indent="-273050">
              <a:lnSpc>
                <a:spcPct val="150000"/>
              </a:lnSpc>
              <a:buSzPct val="120000"/>
            </a:pPr>
            <a:r>
              <a:rPr lang="en-ZA" sz="1850" dirty="0"/>
              <a:t>Electronic data analysis</a:t>
            </a:r>
          </a:p>
          <a:p>
            <a:pPr marL="149225" lvl="2" indent="0">
              <a:buNone/>
            </a:pPr>
            <a:endParaRPr lang="en-ZA" sz="2000" dirty="0"/>
          </a:p>
          <a:p>
            <a:pPr lvl="1"/>
            <a:endParaRPr lang="en-GB" sz="2000" b="1" dirty="0">
              <a:effectLst>
                <a:outerShdw blurRad="38100" dist="38100" dir="2700000" algn="tl">
                  <a:srgbClr val="DDDDDD"/>
                </a:outerShdw>
              </a:effectLst>
            </a:endParaRPr>
          </a:p>
        </p:txBody>
      </p:sp>
    </p:spTree>
    <p:extLst>
      <p:ext uri="{BB962C8B-B14F-4D97-AF65-F5344CB8AC3E}">
        <p14:creationId xmlns:p14="http://schemas.microsoft.com/office/powerpoint/2010/main" val="37831512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22238" y="244020"/>
            <a:ext cx="8839200" cy="369332"/>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en-GB" sz="2400" dirty="0">
                <a:solidFill>
                  <a:schemeClr val="accent3"/>
                </a:solidFill>
                <a:latin typeface="Arial" charset="0"/>
                <a:cs typeface="Arial" charset="0"/>
              </a:rPr>
              <a:t>Forensic investigation (ongoing)</a:t>
            </a:r>
          </a:p>
        </p:txBody>
      </p:sp>
      <p:sp>
        <p:nvSpPr>
          <p:cNvPr id="1007619" name="Rectangle 3"/>
          <p:cNvSpPr>
            <a:spLocks noGrp="1" noChangeArrowheads="1"/>
          </p:cNvSpPr>
          <p:nvPr>
            <p:ph type="body" idx="1"/>
          </p:nvPr>
        </p:nvSpPr>
        <p:spPr>
          <a:xfrm>
            <a:off x="199401" y="840241"/>
            <a:ext cx="8529171" cy="6801862"/>
          </a:xfrm>
          <a:noFill/>
          <a:ln w="9525">
            <a:noFill/>
            <a:miter lim="800000"/>
            <a:headEnd/>
            <a:tailEnd/>
          </a:ln>
        </p:spPr>
        <p:txBody>
          <a:bodyPr vert="horz" wrap="square" lIns="0" tIns="0" rIns="0" bIns="0" numCol="1" anchor="t" anchorCtr="0" compatLnSpc="1">
            <a:prstTxWarp prst="textNoShape">
              <a:avLst/>
            </a:prstTxWarp>
            <a:spAutoFit/>
          </a:bodyPr>
          <a:lstStyle/>
          <a:p>
            <a:pPr marL="361950" lvl="0" indent="-361950">
              <a:buNone/>
            </a:pPr>
            <a:r>
              <a:rPr lang="en-GB" sz="2000" b="1" dirty="0">
                <a:latin typeface="Arial" charset="0"/>
                <a:cs typeface="Arial" charset="0"/>
              </a:rPr>
              <a:t>3.	Application for tax inquiry</a:t>
            </a:r>
          </a:p>
          <a:p>
            <a:pPr marL="635000" lvl="4" indent="-273050">
              <a:lnSpc>
                <a:spcPct val="150000"/>
              </a:lnSpc>
              <a:buSzPct val="120000"/>
            </a:pPr>
            <a:r>
              <a:rPr lang="en-ZA" sz="1850" dirty="0"/>
              <a:t>Witnesses have been subpoenaed who provided evidence (documentary &amp; verbal)</a:t>
            </a:r>
          </a:p>
          <a:p>
            <a:pPr marL="635000" lvl="4" indent="-273050">
              <a:lnSpc>
                <a:spcPct val="150000"/>
              </a:lnSpc>
              <a:buSzPct val="120000"/>
            </a:pPr>
            <a:r>
              <a:rPr lang="en-ZA" sz="1850" dirty="0"/>
              <a:t>Additional subpoenas will be delivered following the above</a:t>
            </a:r>
            <a:endParaRPr lang="en-GB" sz="1850" dirty="0"/>
          </a:p>
          <a:p>
            <a:pPr lvl="0"/>
            <a:endParaRPr lang="en-GB" sz="2000" dirty="0">
              <a:latin typeface="Arial" charset="0"/>
              <a:cs typeface="Arial" charset="0"/>
            </a:endParaRPr>
          </a:p>
          <a:p>
            <a:pPr marL="361950" lvl="0" indent="-361950">
              <a:buNone/>
            </a:pPr>
            <a:r>
              <a:rPr lang="en-GB" sz="2000" b="1" dirty="0">
                <a:latin typeface="Arial" charset="0"/>
                <a:cs typeface="Arial" charset="0"/>
              </a:rPr>
              <a:t>4.	Preliminary findings</a:t>
            </a:r>
          </a:p>
          <a:p>
            <a:pPr marL="635000" lvl="4" indent="-273050">
              <a:lnSpc>
                <a:spcPct val="150000"/>
              </a:lnSpc>
              <a:buSzPct val="120000"/>
            </a:pPr>
            <a:r>
              <a:rPr lang="en-ZA" sz="1850" dirty="0"/>
              <a:t>Tax risks identified are confirmed</a:t>
            </a:r>
          </a:p>
          <a:p>
            <a:pPr marL="635000" lvl="4" indent="-273050">
              <a:lnSpc>
                <a:spcPct val="150000"/>
              </a:lnSpc>
              <a:buSzPct val="120000"/>
            </a:pPr>
            <a:r>
              <a:rPr lang="en-ZA" sz="1850" dirty="0"/>
              <a:t>Preliminary tax computations are being compiled</a:t>
            </a:r>
          </a:p>
          <a:p>
            <a:pPr marL="635000" lvl="4" indent="-273050">
              <a:lnSpc>
                <a:spcPct val="150000"/>
              </a:lnSpc>
              <a:buSzPct val="120000"/>
            </a:pPr>
            <a:r>
              <a:rPr lang="en-ZA" sz="1850" dirty="0"/>
              <a:t>Preliminary assets lists compiled from tax returns, 3</a:t>
            </a:r>
            <a:r>
              <a:rPr lang="en-ZA" sz="1850" baseline="30000" dirty="0"/>
              <a:t>rd</a:t>
            </a:r>
            <a:r>
              <a:rPr lang="en-ZA" sz="1850" dirty="0"/>
              <a:t> party data, AFS (including GLs) and evidence obtained from the search &amp; seizure</a:t>
            </a:r>
          </a:p>
          <a:p>
            <a:pPr marL="635000" lvl="4" indent="-273050">
              <a:lnSpc>
                <a:spcPct val="150000"/>
              </a:lnSpc>
              <a:buSzPct val="120000"/>
            </a:pPr>
            <a:r>
              <a:rPr lang="en-ZA" sz="1850" dirty="0"/>
              <a:t>There appears to be no current debt on SARS’ records</a:t>
            </a:r>
          </a:p>
          <a:p>
            <a:pPr marL="149225" lvl="2" indent="0">
              <a:buNone/>
            </a:pPr>
            <a:endParaRPr lang="en-GB" sz="2000" b="1" dirty="0">
              <a:effectLst>
                <a:outerShdw blurRad="38100" dist="38100" dir="2700000" algn="tl">
                  <a:srgbClr val="DDDDDD"/>
                </a:outerShdw>
              </a:effectLst>
            </a:endParaRPr>
          </a:p>
          <a:p>
            <a:pPr lvl="0"/>
            <a:endParaRPr lang="en-GB" sz="2000" dirty="0">
              <a:latin typeface="Arial" charset="0"/>
              <a:cs typeface="Arial" charset="0"/>
            </a:endParaRPr>
          </a:p>
          <a:p>
            <a:pPr lvl="0"/>
            <a:endParaRPr lang="en-GB" sz="2000" dirty="0">
              <a:latin typeface="Arial" charset="0"/>
              <a:cs typeface="Arial" charset="0"/>
            </a:endParaRPr>
          </a:p>
          <a:p>
            <a:pPr lvl="0"/>
            <a:endParaRPr lang="en-GB" sz="2000" dirty="0">
              <a:latin typeface="Arial" charset="0"/>
              <a:cs typeface="Arial" charset="0"/>
            </a:endParaRPr>
          </a:p>
          <a:p>
            <a:pPr lvl="0"/>
            <a:endParaRPr lang="en-GB" sz="2000" dirty="0">
              <a:latin typeface="Arial" charset="0"/>
              <a:cs typeface="Arial" charset="0"/>
            </a:endParaRPr>
          </a:p>
          <a:p>
            <a:pPr lvl="0"/>
            <a:endParaRPr lang="en-GB" sz="2000" dirty="0">
              <a:latin typeface="Arial" charset="0"/>
              <a:cs typeface="Arial" charset="0"/>
            </a:endParaRPr>
          </a:p>
          <a:p>
            <a:pPr lvl="0"/>
            <a:endParaRPr lang="en-GB" sz="2000" dirty="0">
              <a:latin typeface="Arial" charset="0"/>
              <a:cs typeface="Arial" charset="0"/>
            </a:endParaRPr>
          </a:p>
          <a:p>
            <a:pPr lvl="0"/>
            <a:endParaRPr lang="en-GB" sz="2000" b="1" dirty="0">
              <a:effectLst>
                <a:outerShdw blurRad="38100" dist="38100" dir="2700000" algn="tl">
                  <a:srgbClr val="DDDDDD"/>
                </a:outerShdw>
              </a:effectLst>
            </a:endParaRPr>
          </a:p>
        </p:txBody>
      </p:sp>
    </p:spTree>
    <p:extLst>
      <p:ext uri="{BB962C8B-B14F-4D97-AF65-F5344CB8AC3E}">
        <p14:creationId xmlns:p14="http://schemas.microsoft.com/office/powerpoint/2010/main" val="11117833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203057"/>
            <a:ext cx="8793162" cy="292388"/>
          </a:xfrm>
        </p:spPr>
        <p:txBody>
          <a:bodyPr/>
          <a:lstStyle/>
          <a:p>
            <a:r>
              <a:rPr lang="en-ZA" dirty="0"/>
              <a:t>Findings that impact on Collections actions</a:t>
            </a:r>
          </a:p>
        </p:txBody>
      </p:sp>
      <p:sp>
        <p:nvSpPr>
          <p:cNvPr id="3" name="Content Placeholder 2"/>
          <p:cNvSpPr>
            <a:spLocks noGrp="1"/>
          </p:cNvSpPr>
          <p:nvPr>
            <p:ph idx="1"/>
          </p:nvPr>
        </p:nvSpPr>
        <p:spPr>
          <a:xfrm>
            <a:off x="125413" y="1298575"/>
            <a:ext cx="8793162" cy="3693319"/>
          </a:xfrm>
        </p:spPr>
        <p:txBody>
          <a:bodyPr/>
          <a:lstStyle/>
          <a:p>
            <a:pPr marL="342900" lvl="1" indent="-342900">
              <a:lnSpc>
                <a:spcPct val="150000"/>
              </a:lnSpc>
              <a:buClrTx/>
            </a:pPr>
            <a:r>
              <a:rPr lang="en-ZA" sz="2000" dirty="0"/>
              <a:t>Following the commencement of the forensic civil investigation (still ongoing), the following has transpired:  </a:t>
            </a:r>
          </a:p>
          <a:p>
            <a:pPr marL="712788" lvl="2" indent="-350838">
              <a:lnSpc>
                <a:spcPct val="150000"/>
              </a:lnSpc>
            </a:pPr>
            <a:r>
              <a:rPr lang="en-ZA" sz="2000" dirty="0"/>
              <a:t>Companies are dissipating their assets, including funds being moved offshore (with or without meeting SARB requirements)</a:t>
            </a:r>
          </a:p>
          <a:p>
            <a:pPr marL="712788" lvl="2" indent="-350838">
              <a:lnSpc>
                <a:spcPct val="150000"/>
              </a:lnSpc>
            </a:pPr>
            <a:r>
              <a:rPr lang="en-ZA" sz="2000" dirty="0"/>
              <a:t>Certain companies are in voluntary liquidation</a:t>
            </a:r>
          </a:p>
          <a:p>
            <a:pPr marL="712788" lvl="2" indent="-350838">
              <a:lnSpc>
                <a:spcPct val="150000"/>
              </a:lnSpc>
            </a:pPr>
            <a:r>
              <a:rPr lang="en-ZA" sz="2000" dirty="0"/>
              <a:t>Certain companies are in deregistration with CIPC</a:t>
            </a:r>
          </a:p>
          <a:p>
            <a:pPr marL="712788" lvl="2" indent="-350838">
              <a:lnSpc>
                <a:spcPct val="150000"/>
              </a:lnSpc>
            </a:pPr>
            <a:r>
              <a:rPr lang="en-ZA" sz="2000" dirty="0"/>
              <a:t>Another group of companies have been placed in business rescue</a:t>
            </a:r>
          </a:p>
          <a:p>
            <a:pPr marL="712788" lvl="2" indent="-350838">
              <a:lnSpc>
                <a:spcPct val="150000"/>
              </a:lnSpc>
            </a:pPr>
            <a:r>
              <a:rPr lang="en-ZA" sz="2000" dirty="0"/>
              <a:t>It appears that certain business operations are being restructured</a:t>
            </a:r>
          </a:p>
        </p:txBody>
      </p:sp>
      <p:sp>
        <p:nvSpPr>
          <p:cNvPr id="4" name="Slide Number Placeholder 3"/>
          <p:cNvSpPr>
            <a:spLocks noGrp="1"/>
          </p:cNvSpPr>
          <p:nvPr>
            <p:ph type="sldNum" sz="quarter" idx="10"/>
          </p:nvPr>
        </p:nvSpPr>
        <p:spPr/>
        <p:txBody>
          <a:bodyPr/>
          <a:lstStyle/>
          <a:p>
            <a:pPr>
              <a:defRPr/>
            </a:pPr>
            <a:fld id="{56236A0D-6FF0-44A4-B06F-E01A2E072069}" type="slidenum">
              <a:rPr lang="en-GB" smtClean="0"/>
              <a:pPr>
                <a:defRPr/>
              </a:pPr>
              <a:t>6</a:t>
            </a:fld>
            <a:endParaRPr lang="en-GB" dirty="0"/>
          </a:p>
        </p:txBody>
      </p:sp>
    </p:spTree>
    <p:extLst>
      <p:ext uri="{BB962C8B-B14F-4D97-AF65-F5344CB8AC3E}">
        <p14:creationId xmlns:p14="http://schemas.microsoft.com/office/powerpoint/2010/main" val="17738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203057"/>
            <a:ext cx="8793162" cy="292388"/>
          </a:xfrm>
        </p:spPr>
        <p:txBody>
          <a:bodyPr/>
          <a:lstStyle/>
          <a:p>
            <a:r>
              <a:rPr lang="en-ZA" dirty="0"/>
              <a:t>Presentation requirements</a:t>
            </a:r>
          </a:p>
        </p:txBody>
      </p:sp>
      <p:sp>
        <p:nvSpPr>
          <p:cNvPr id="3" name="Content Placeholder 2"/>
          <p:cNvSpPr>
            <a:spLocks noGrp="1"/>
          </p:cNvSpPr>
          <p:nvPr>
            <p:ph idx="1"/>
          </p:nvPr>
        </p:nvSpPr>
        <p:spPr>
          <a:xfrm>
            <a:off x="168276" y="1408708"/>
            <a:ext cx="8793162" cy="2616101"/>
          </a:xfrm>
        </p:spPr>
        <p:txBody>
          <a:bodyPr/>
          <a:lstStyle/>
          <a:p>
            <a:pPr marL="301625" lvl="3" indent="-215900">
              <a:buNone/>
            </a:pPr>
            <a:r>
              <a:rPr lang="en-US" sz="2000" dirty="0"/>
              <a:t>The  following must be taken into account when drafting the presentation</a:t>
            </a:r>
          </a:p>
          <a:p>
            <a:pPr marL="712788" lvl="2" indent="-350838">
              <a:lnSpc>
                <a:spcPct val="150000"/>
              </a:lnSpc>
              <a:buSzPct val="100000"/>
            </a:pPr>
            <a:r>
              <a:rPr lang="en-US" sz="2000" dirty="0"/>
              <a:t>Address the collections actions to be taken considering the preliminary findings that could impact on the collections actions. </a:t>
            </a:r>
          </a:p>
          <a:p>
            <a:pPr marL="712788" lvl="2" indent="-350838">
              <a:lnSpc>
                <a:spcPct val="150000"/>
              </a:lnSpc>
              <a:buSzPct val="100000"/>
            </a:pPr>
            <a:r>
              <a:rPr lang="en-US" sz="2000" dirty="0"/>
              <a:t>How would you go about preserving the assets?</a:t>
            </a:r>
          </a:p>
          <a:p>
            <a:pPr marL="712788" lvl="2" indent="-350838">
              <a:lnSpc>
                <a:spcPct val="150000"/>
              </a:lnSpc>
              <a:buSzPct val="100000"/>
            </a:pPr>
            <a:r>
              <a:rPr lang="en-US" sz="2000" dirty="0"/>
              <a:t>Asset valuation</a:t>
            </a:r>
          </a:p>
          <a:p>
            <a:pPr marL="712788" lvl="2" indent="-350838">
              <a:lnSpc>
                <a:spcPct val="150000"/>
              </a:lnSpc>
              <a:buSzPct val="100000"/>
            </a:pPr>
            <a:r>
              <a:rPr lang="en-US" sz="2000" dirty="0"/>
              <a:t>Transfer of skills between SARS and the appointed firm</a:t>
            </a:r>
          </a:p>
        </p:txBody>
      </p:sp>
      <p:sp>
        <p:nvSpPr>
          <p:cNvPr id="4" name="Slide Number Placeholder 3"/>
          <p:cNvSpPr>
            <a:spLocks noGrp="1"/>
          </p:cNvSpPr>
          <p:nvPr>
            <p:ph type="sldNum" sz="quarter" idx="10"/>
          </p:nvPr>
        </p:nvSpPr>
        <p:spPr/>
        <p:txBody>
          <a:bodyPr/>
          <a:lstStyle/>
          <a:p>
            <a:pPr>
              <a:defRPr/>
            </a:pPr>
            <a:fld id="{56236A0D-6FF0-44A4-B06F-E01A2E072069}" type="slidenum">
              <a:rPr lang="en-GB" smtClean="0"/>
              <a:pPr>
                <a:defRPr/>
              </a:pPr>
              <a:t>7</a:t>
            </a:fld>
            <a:endParaRPr lang="en-GB" dirty="0"/>
          </a:p>
        </p:txBody>
      </p:sp>
    </p:spTree>
    <p:extLst>
      <p:ext uri="{BB962C8B-B14F-4D97-AF65-F5344CB8AC3E}">
        <p14:creationId xmlns:p14="http://schemas.microsoft.com/office/powerpoint/2010/main" val="31512241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gt;&lt;version val=&quot;15556&quot;/&gt;&lt;partner val=&quot;536&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 val=&quot;.&quot;&gt;.&lt;/m_chDecimalSymbol&gt;&lt;m_nGroupingDigits val=&quot;3&quot;/&gt;&lt;m_chGroupingSymbol val=&quot;,&quot;&gt;,&lt;/m_chGroupingSymbol&gt;&lt;/m_precDefault&gt;&lt;/CDefaultPrec&gt;&lt;/root&gt;"/>
  <p:tag name="THINKCELLUNDODONOTDELETE" val="716"/>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SCm5jT94dkWYSz3eIQg9t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9VzwVlcr.0e3W1C.Q2UNG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heme/theme1.xml><?xml version="1.0" encoding="utf-8"?>
<a:theme xmlns:a="http://schemas.openxmlformats.org/drawingml/2006/main" name="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3345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3345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7725</TotalTime>
  <Words>587</Words>
  <Application>Microsoft Office PowerPoint</Application>
  <PresentationFormat>Custom</PresentationFormat>
  <Paragraphs>92</Paragraphs>
  <Slides>8</Slides>
  <Notes>4</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0</vt:i4>
      </vt:variant>
      <vt:variant>
        <vt:lpstr>Slide Titles</vt:lpstr>
      </vt:variant>
      <vt:variant>
        <vt:i4>8</vt:i4>
      </vt:variant>
    </vt:vector>
  </HeadingPairs>
  <TitlesOfParts>
    <vt:vector size="12" baseType="lpstr">
      <vt:lpstr>Arial</vt:lpstr>
      <vt:lpstr>Lucida Sans</vt:lpstr>
      <vt:lpstr>Times New Roman</vt:lpstr>
      <vt:lpstr>Template</vt:lpstr>
      <vt:lpstr>Annexure E2: Case Study      </vt:lpstr>
      <vt:lpstr>Introduction</vt:lpstr>
      <vt:lpstr>Case Study: Description of business entity </vt:lpstr>
      <vt:lpstr>Background to the forensic investigation</vt:lpstr>
      <vt:lpstr>Forensic investigation (ongoing)</vt:lpstr>
      <vt:lpstr>Forensic investigation (ongoing)</vt:lpstr>
      <vt:lpstr>Findings that impact on Collections actions</vt:lpstr>
      <vt:lpstr>Presentation requirements</vt:lpstr>
    </vt:vector>
  </TitlesOfParts>
  <Company>Corporate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0</dc:title>
  <dc:creator>Corporate</dc:creator>
  <cp:keywords>Message Universal Template A4</cp:keywords>
  <dc:description>Version 1.1</dc:description>
  <cp:lastModifiedBy>Sello Ngobeni</cp:lastModifiedBy>
  <cp:revision>405</cp:revision>
  <cp:lastPrinted>2018-11-15T07:00:38Z</cp:lastPrinted>
  <dcterms:created xsi:type="dcterms:W3CDTF">2007-05-10T09:05:30Z</dcterms:created>
  <dcterms:modified xsi:type="dcterms:W3CDTF">2024-08-28T05:58:47Z</dcterms:modified>
  <cp:category>POT - A4</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Universal Objects">
    <vt:bool>true</vt:bool>
  </property>
  <property fmtid="{D5CDD505-2E9C-101B-9397-08002B2CF9AE}" pid="3" name="McKPaperSize">
    <vt:lpwstr>A4</vt:lpwstr>
  </property>
  <property fmtid="{D5CDD505-2E9C-101B-9397-08002B2CF9AE}" pid="4" name="NotesPageLayout">
    <vt:lpwstr>Message</vt:lpwstr>
  </property>
  <property fmtid="{D5CDD505-2E9C-101B-9397-08002B2CF9AE}" pid="5" name="docid">
    <vt:lpwstr/>
  </property>
  <property fmtid="{D5CDD505-2E9C-101B-9397-08002B2CF9AE}" pid="6" name="Event">
    <vt:lpwstr/>
  </property>
  <property fmtid="{D5CDD505-2E9C-101B-9397-08002B2CF9AE}" pid="7" name="Delivery Date">
    <vt:lpwstr>Presentation to _x000d_
Parliament Committee on Finance_x000d_
15 May 2007</vt:lpwstr>
  </property>
  <property fmtid="{D5CDD505-2E9C-101B-9397-08002B2CF9AE}" pid="8" name="DocIDPosition">
    <vt:i4>0</vt:i4>
  </property>
  <property fmtid="{D5CDD505-2E9C-101B-9397-08002B2CF9AE}" pid="9" name="DocIDinTitle">
    <vt:bool>true</vt:bool>
  </property>
  <property fmtid="{D5CDD505-2E9C-101B-9397-08002B2CF9AE}" pid="10" name="DocIDinSlide">
    <vt:bool>true</vt:bool>
  </property>
  <property fmtid="{D5CDD505-2E9C-101B-9397-08002B2CF9AE}" pid="11" name="Title">
    <vt:lpwstr>Slide 0</vt:lpwstr>
  </property>
  <property fmtid="{D5CDD505-2E9C-101B-9397-08002B2CF9AE}" pid="12" name="Final">
    <vt:bool>true</vt:bool>
  </property>
</Properties>
</file>